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0" r:id="rId8"/>
    <p:sldId id="266" r:id="rId9"/>
    <p:sldId id="261" r:id="rId10"/>
    <p:sldId id="267" r:id="rId11"/>
    <p:sldId id="271" r:id="rId12"/>
    <p:sldId id="268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69" r:id="rId25"/>
    <p:sldId id="285" r:id="rId26"/>
    <p:sldId id="28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362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211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2317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247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7182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12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8085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38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476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618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94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681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938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680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38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804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609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149247-7A0A-4F93-814F-E358EE1C76EF}" type="datetimeFigureOut">
              <a:rPr lang="pt-PT" smtClean="0"/>
              <a:t>13/03/2024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E9F9DD-5CE3-420D-AC41-A2893259C0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1597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inkercad.com/things/7FF92EsuVFJ-s10-projeto-final-morse?sharecode=spOWGuy4GgrvQ1Hm1TznftaMk0zkTRf-0oxKjD_and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ipercultura.com/codigo-mors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ipercultura.com/codigo-mors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ipercultura.com/codigo-morse/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hipercultura.com/codigo-mors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ipercultura.com/codigo-mors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B1EDA-3D60-3DFF-021F-67EC5866B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PT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MORSE</a:t>
            </a:r>
            <a:br>
              <a:rPr lang="pt-PT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t-PT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-- --- .-. ... 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D404C9-C402-087F-548A-1A5D5D7A9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5061593"/>
            <a:ext cx="7197726" cy="1405467"/>
          </a:xfrm>
        </p:spPr>
        <p:txBody>
          <a:bodyPr>
            <a:normAutofit/>
          </a:bodyPr>
          <a:lstStyle/>
          <a:p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Trabalho realizado por: António Rodrigues Fernandes Novo</a:t>
            </a:r>
          </a:p>
          <a:p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Ação de formação: Programação de </a:t>
            </a:r>
            <a:r>
              <a:rPr lang="pt-PT" sz="1400" dirty="0" err="1">
                <a:solidFill>
                  <a:schemeClr val="tx1">
                    <a:lumMod val="65000"/>
                  </a:schemeClr>
                </a:solidFill>
              </a:rPr>
              <a:t>Arduinos</a:t>
            </a:r>
            <a:endParaRPr lang="pt-PT" sz="1400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@ ANPRI 2024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33D388-23B2-31F0-AE1B-6432FBAE214E}"/>
              </a:ext>
            </a:extLst>
          </p:cNvPr>
          <p:cNvSpPr txBox="1"/>
          <p:nvPr/>
        </p:nvSpPr>
        <p:spPr>
          <a:xfrm>
            <a:off x="413982" y="694650"/>
            <a:ext cx="5549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--- / -.-. -.. .. --. --- / -- --- .-. ... . / / ..- -- / ... .. ... - . -- .- / -.. . / -.-. --- -- ..- -. .. -.-. .- --- / -... .. -. .-. .. --- / --.- ..- . / .-. . .--. .-. . ... . -. - .- / .-.. . - .-. .- ... --..-- / -. -- . .-. --- ... / . / ... .. -. .- .. ... / -.. . / .--. --- -. - ..- .- --- / .- - .-. .- ...- ... / -.. . / ..- -- / ... .. -. .- .-.. / -.-. .. ..-. .-. .- -.. --- / . / .. .-. .-. . --. ..- .-.. .- .-. .-.-.- / . .-.. . / .--. --- ... ... ..- .. / -.. --- .. ... / ... -- -... --- .-.. --- ... --..-- / --- ... / .--. --- -. - --- ... / -.--. .-.-.- -.--.- / . / --- ... / - .-. .- --- ... / -.--. -....- -.--.- --..-- / -.-. .... .- -- .- -.. --- ... / -.. . / -... .. - ... / . / -.. .- .... ... --..-- / .-. . ... .--. . -.-. - .. ...- .- -- . -. - . .-.-.- / --- ... / ... -- -... --- .-.. --- ... / ... --- / --- .-. --. .- -. .. --.. .- -.. --- ... / -.. . / ..-. --- .-. -- .- / .- / ... . / -.. . -.-. .. ..-. .-. .- .-. / .- / -- . -. ... .- --. . -- / -.-. --- -. ..-. --- .-. -- . / --- / .-. .. - -- --- / . / --- ... / .. -. - . .-. ...- .- .-.. --- ... / -.-. --- -- / --.- ..- . / .- .--. .- .-. . -.-. . -- .-.-.-</a:t>
            </a:r>
          </a:p>
        </p:txBody>
      </p:sp>
    </p:spTree>
    <p:extLst>
      <p:ext uri="{BB962C8B-B14F-4D97-AF65-F5344CB8AC3E}">
        <p14:creationId xmlns:p14="http://schemas.microsoft.com/office/powerpoint/2010/main" val="55242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AA067-3DCD-E329-474A-72F67085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Esquema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701074-8C78-19EA-992E-68046B4C0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3"/>
          <a:stretch/>
        </p:blipFill>
        <p:spPr>
          <a:xfrm>
            <a:off x="2127492" y="2065867"/>
            <a:ext cx="7937016" cy="439907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91B79AF-92DB-4409-7DA5-4BC3B2EEA85D}"/>
              </a:ext>
            </a:extLst>
          </p:cNvPr>
          <p:cNvSpPr/>
          <p:nvPr/>
        </p:nvSpPr>
        <p:spPr>
          <a:xfrm>
            <a:off x="2756451" y="1232454"/>
            <a:ext cx="2329589" cy="940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Potenciómetro: aumenta ou diminui o ritmo do código morse</a:t>
            </a:r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350203FE-33B2-EC82-B75E-59820D371260}"/>
              </a:ext>
            </a:extLst>
          </p:cNvPr>
          <p:cNvCxnSpPr>
            <a:cxnSpLocks/>
          </p:cNvCxnSpPr>
          <p:nvPr/>
        </p:nvCxnSpPr>
        <p:spPr>
          <a:xfrm>
            <a:off x="4517663" y="2054735"/>
            <a:ext cx="1522532" cy="2464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A907EA-DAB3-7E3B-EFF7-BFCEB4EFD06E}"/>
              </a:ext>
            </a:extLst>
          </p:cNvPr>
          <p:cNvSpPr/>
          <p:nvPr/>
        </p:nvSpPr>
        <p:spPr>
          <a:xfrm>
            <a:off x="5286522" y="867281"/>
            <a:ext cx="2023753" cy="940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Botões de pressão: seleciona o tom do morse sonoro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F01FA20-E561-EAD8-6C2E-26D47C896B17}"/>
              </a:ext>
            </a:extLst>
          </p:cNvPr>
          <p:cNvCxnSpPr>
            <a:cxnSpLocks/>
          </p:cNvCxnSpPr>
          <p:nvPr/>
        </p:nvCxnSpPr>
        <p:spPr>
          <a:xfrm>
            <a:off x="6136818" y="1808185"/>
            <a:ext cx="626571" cy="2710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BB95A693-F3C8-FE90-B0DB-ADF6928797A3}"/>
              </a:ext>
            </a:extLst>
          </p:cNvPr>
          <p:cNvCxnSpPr/>
          <p:nvPr/>
        </p:nvCxnSpPr>
        <p:spPr>
          <a:xfrm>
            <a:off x="6573078" y="4518991"/>
            <a:ext cx="12283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EDDBCA2-0AD2-F2F3-DD68-BD654FC0DA13}"/>
              </a:ext>
            </a:extLst>
          </p:cNvPr>
          <p:cNvSpPr/>
          <p:nvPr/>
        </p:nvSpPr>
        <p:spPr>
          <a:xfrm>
            <a:off x="7768819" y="867281"/>
            <a:ext cx="2023753" cy="940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Botão de pressão: seleciona o modo luminoso do morse</a:t>
            </a: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D999204C-1BF0-C457-DABD-5A6AFB06DF5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8205080" y="1808185"/>
            <a:ext cx="575616" cy="2710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08D75BA6-6824-5AD8-3AB5-262519DA6F1F}"/>
              </a:ext>
            </a:extLst>
          </p:cNvPr>
          <p:cNvSpPr/>
          <p:nvPr/>
        </p:nvSpPr>
        <p:spPr>
          <a:xfrm>
            <a:off x="9216956" y="2429933"/>
            <a:ext cx="2497965" cy="1092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Buzzer</a:t>
            </a:r>
            <a:r>
              <a:rPr lang="pt-PT" dirty="0"/>
              <a:t>: reproduz o código morse sonoro no ritmo e tom selecionado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89D4393-F59E-7F45-2B40-55F75ED75DB1}"/>
              </a:ext>
            </a:extLst>
          </p:cNvPr>
          <p:cNvSpPr/>
          <p:nvPr/>
        </p:nvSpPr>
        <p:spPr>
          <a:xfrm>
            <a:off x="9216956" y="5362712"/>
            <a:ext cx="2497966" cy="1092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Led branco: reproduz o código morse luminoso no ritmo selecionado</a:t>
            </a: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17664D41-ECA0-C1F5-B768-C71E219CA460}"/>
              </a:ext>
            </a:extLst>
          </p:cNvPr>
          <p:cNvCxnSpPr>
            <a:cxnSpLocks/>
          </p:cNvCxnSpPr>
          <p:nvPr/>
        </p:nvCxnSpPr>
        <p:spPr>
          <a:xfrm flipH="1">
            <a:off x="9571640" y="3533267"/>
            <a:ext cx="220932" cy="574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F50A533B-466E-47BA-76F5-19E4A19011A8}"/>
              </a:ext>
            </a:extLst>
          </p:cNvPr>
          <p:cNvCxnSpPr>
            <a:cxnSpLocks/>
          </p:cNvCxnSpPr>
          <p:nvPr/>
        </p:nvCxnSpPr>
        <p:spPr>
          <a:xfrm flipH="1" flipV="1">
            <a:off x="8755561" y="5062331"/>
            <a:ext cx="577153" cy="47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1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3DCC2-E5CC-0D83-2400-5EF68AAE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Planeamento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7FE27D-FD17-B532-DD8A-DA39894FC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63163"/>
            <a:ext cx="10446025" cy="25425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400" dirty="0"/>
              <a:t>O planeamento e simulação do projeto MORSE foi feito no </a:t>
            </a:r>
            <a:r>
              <a:rPr lang="pt-PT" sz="2400" dirty="0" err="1"/>
              <a:t>TinkerCad</a:t>
            </a:r>
            <a:r>
              <a:rPr lang="pt-PT" sz="2400" dirty="0"/>
              <a:t>. </a:t>
            </a:r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r>
              <a:rPr lang="pt-PT" sz="2400" dirty="0"/>
              <a:t>Link para o </a:t>
            </a:r>
            <a:r>
              <a:rPr lang="pt-PT" sz="2400" dirty="0">
                <a:hlinkClick r:id="rId2"/>
              </a:rPr>
              <a:t>projeto Morse</a:t>
            </a:r>
            <a:endParaRPr lang="pt-PT" sz="2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72B9AE8-E512-E51D-9B3D-CB597CA5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131" y="2676283"/>
            <a:ext cx="4787016" cy="35775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B663CD-4851-2BBB-8523-8EBA1553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996" y="3826273"/>
            <a:ext cx="4525203" cy="27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0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Montagem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694288" cy="3649133"/>
          </a:xfrm>
        </p:spPr>
        <p:txBody>
          <a:bodyPr/>
          <a:lstStyle/>
          <a:p>
            <a:r>
              <a:rPr lang="pt-PT" dirty="0"/>
              <a:t>Preparação do material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Distribuição dos diversos componentes pela </a:t>
            </a:r>
            <a:r>
              <a:rPr lang="pt-PT" dirty="0" err="1"/>
              <a:t>Breadboard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C7D9E9-FA96-B39F-9A96-88019B57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2"/>
          <a:stretch/>
        </p:blipFill>
        <p:spPr>
          <a:xfrm rot="16200000">
            <a:off x="4916869" y="729931"/>
            <a:ext cx="2665629" cy="38069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3163A1-47A9-893D-D199-839D8D5EAC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t="7021" r="17455"/>
          <a:stretch/>
        </p:blipFill>
        <p:spPr>
          <a:xfrm>
            <a:off x="4346224" y="4224609"/>
            <a:ext cx="3296354" cy="22272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0F810EC-3722-F6B7-4C87-DCCB9DBC43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7"/>
          <a:stretch/>
        </p:blipFill>
        <p:spPr>
          <a:xfrm>
            <a:off x="7731931" y="4224609"/>
            <a:ext cx="3672470" cy="22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Montagem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694288" cy="3649133"/>
          </a:xfrm>
        </p:spPr>
        <p:txBody>
          <a:bodyPr/>
          <a:lstStyle/>
          <a:p>
            <a:r>
              <a:rPr lang="pt-PT" dirty="0"/>
              <a:t>Ligação do potenciómetro e leds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D47591-F460-39E2-6B33-78102F97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8" t="19568" r="18001" b="3604"/>
          <a:stretch/>
        </p:blipFill>
        <p:spPr>
          <a:xfrm>
            <a:off x="4222889" y="1704622"/>
            <a:ext cx="3589023" cy="21473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823EA1-B01E-E7E7-FB77-664C6ACCB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21859" b="17105"/>
          <a:stretch/>
        </p:blipFill>
        <p:spPr>
          <a:xfrm>
            <a:off x="8022218" y="1704622"/>
            <a:ext cx="3299178" cy="21473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2758784-9D2E-94CA-C1FA-F97A8A5F7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32" b="10124"/>
          <a:stretch/>
        </p:blipFill>
        <p:spPr>
          <a:xfrm>
            <a:off x="5728697" y="3958538"/>
            <a:ext cx="3546588" cy="25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Montagem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3694288" cy="1286933"/>
          </a:xfrm>
        </p:spPr>
        <p:txBody>
          <a:bodyPr/>
          <a:lstStyle/>
          <a:p>
            <a:r>
              <a:rPr lang="pt-PT" dirty="0"/>
              <a:t>Ligação dos botões de pressão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C8A827-7274-B5AB-7232-CB49DC99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826" r="37164" b="4858"/>
          <a:stretch/>
        </p:blipFill>
        <p:spPr>
          <a:xfrm>
            <a:off x="6616253" y="3429000"/>
            <a:ext cx="4916892" cy="30590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8B0C9A1-5DE8-9A32-4F9D-218B409C1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56" r="15537"/>
          <a:stretch/>
        </p:blipFill>
        <p:spPr>
          <a:xfrm>
            <a:off x="1603022" y="3429000"/>
            <a:ext cx="4617155" cy="30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Montagem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3694288" cy="1025020"/>
          </a:xfrm>
        </p:spPr>
        <p:txBody>
          <a:bodyPr/>
          <a:lstStyle/>
          <a:p>
            <a:r>
              <a:rPr lang="pt-PT" dirty="0"/>
              <a:t>Montagem completa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714B980-C460-D997-959E-0FC722C01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8" y="3167087"/>
            <a:ext cx="5955608" cy="33589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F1D09EF-EE82-7599-5FC8-0C4CB7AD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98" y="1087708"/>
            <a:ext cx="5421166" cy="30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0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3694288" cy="2068688"/>
          </a:xfrm>
        </p:spPr>
        <p:txBody>
          <a:bodyPr>
            <a:normAutofit/>
          </a:bodyPr>
          <a:lstStyle/>
          <a:p>
            <a:r>
              <a:rPr lang="pt-PT" dirty="0"/>
              <a:t>Definição de pinos do </a:t>
            </a:r>
            <a:r>
              <a:rPr lang="pt-PT" dirty="0" err="1"/>
              <a:t>Arduino</a:t>
            </a:r>
            <a:endParaRPr lang="pt-PT" dirty="0"/>
          </a:p>
          <a:p>
            <a:r>
              <a:rPr lang="pt-PT" dirty="0"/>
              <a:t>Definição de constantes</a:t>
            </a:r>
          </a:p>
          <a:p>
            <a:r>
              <a:rPr lang="pt-PT" dirty="0"/>
              <a:t>Definição de temporizações</a:t>
            </a:r>
          </a:p>
          <a:p>
            <a:r>
              <a:rPr lang="pt-PT" dirty="0"/>
              <a:t>Definição de tons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98AC16-427A-D365-58FF-CE899570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090" y="1530173"/>
            <a:ext cx="7314875" cy="49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12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3694288" cy="1165576"/>
          </a:xfrm>
        </p:spPr>
        <p:txBody>
          <a:bodyPr>
            <a:normAutofit/>
          </a:bodyPr>
          <a:lstStyle/>
          <a:p>
            <a:r>
              <a:rPr lang="pt-PT" dirty="0"/>
              <a:t>Definição do código morse de números e letras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BFD4B-C72B-BFB8-5C3E-7AADF27C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327" y="450159"/>
            <a:ext cx="4746273" cy="614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43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3694288" cy="1165576"/>
          </a:xfrm>
        </p:spPr>
        <p:txBody>
          <a:bodyPr>
            <a:normAutofit/>
          </a:bodyPr>
          <a:lstStyle/>
          <a:p>
            <a:r>
              <a:rPr lang="pt-PT" dirty="0"/>
              <a:t>Variáveis globais e </a:t>
            </a:r>
            <a:r>
              <a:rPr lang="pt-PT" dirty="0" err="1"/>
              <a:t>setup</a:t>
            </a:r>
            <a:r>
              <a:rPr lang="pt-PT" dirty="0"/>
              <a:t> inicial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3C3F17-B530-6386-60AF-182838AE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08" y="494593"/>
            <a:ext cx="5676547" cy="60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4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8"/>
            <a:ext cx="3694288" cy="1165576"/>
          </a:xfrm>
        </p:spPr>
        <p:txBody>
          <a:bodyPr>
            <a:normAutofit/>
          </a:bodyPr>
          <a:lstStyle/>
          <a:p>
            <a:r>
              <a:rPr lang="pt-PT" dirty="0"/>
              <a:t>Variáveis globais e </a:t>
            </a:r>
            <a:r>
              <a:rPr lang="pt-PT" dirty="0" err="1"/>
              <a:t>setup</a:t>
            </a:r>
            <a:r>
              <a:rPr lang="pt-PT" dirty="0"/>
              <a:t> inicial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3C3F17-B530-6386-60AF-182838AE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08" y="494593"/>
            <a:ext cx="5676547" cy="60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6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7C6D5-D3B0-81DE-C2FF-142F92CF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84DB90-530A-8228-D9E3-50FC8962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675242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400" dirty="0"/>
              <a:t>O Código Morse é um sistema de comunicação binário que representa letras, números e sinais de pontuação através de um sinal cifrado e irregular. Ele possui dois símbolos, os pontos (.) e os traços (-), chamados de </a:t>
            </a:r>
            <a:r>
              <a:rPr lang="pt-PT" sz="2400" b="1" dirty="0"/>
              <a:t>bits </a:t>
            </a:r>
            <a:r>
              <a:rPr lang="pt-PT" sz="2400" dirty="0"/>
              <a:t>e </a:t>
            </a:r>
            <a:r>
              <a:rPr lang="pt-PT" sz="2400" b="1" dirty="0" err="1"/>
              <a:t>dahs</a:t>
            </a:r>
            <a:r>
              <a:rPr lang="pt-PT" sz="2400" dirty="0"/>
              <a:t>, </a:t>
            </a:r>
            <a:r>
              <a:rPr lang="pt-PT" sz="2400" dirty="0" err="1"/>
              <a:t>respectivamente</a:t>
            </a:r>
            <a:r>
              <a:rPr lang="pt-PT" sz="2400" dirty="0"/>
              <a:t>. Os símbolos são organizados de forma a se decifrar a mensagem conforme o ritmo e os intervalos com que aparecem.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EB0D51-1115-22E1-9F35-A91D53252563}"/>
              </a:ext>
            </a:extLst>
          </p:cNvPr>
          <p:cNvSpPr txBox="1"/>
          <p:nvPr/>
        </p:nvSpPr>
        <p:spPr>
          <a:xfrm>
            <a:off x="6718852" y="1231642"/>
            <a:ext cx="51816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--- / -.-. -.. .. --. --- / -- --- .-. ... . / / ..- -- / ... .. ... - . -- .- / -.. . / -.-. --- -- ..- -. .. -.-. .- --- / -... .. -. .-. .. --- / --.- ..- . / .-. . .--. .-. . ... . -. - .- / .-.. . - .-. .- ... --..-- / -. -- . .-. --- ... / . / ... .. -. .- .. ... / -.. . / .--. --- -. - ..- .- --- / .- - .-. .- ...- ... / -.. . / ..- -- / ... .. -. .- .-.. / -.-. .. ..-. .-. .- -.. --- / . / .. .-. .-. . --. ..- .-.. .- .-. .-.-.- / . .-.. . / .--. --- ... ... ..- .. / -.. --- .. ... / ... -- -... --- .-.. --- ... --..-- / --- ... / .--. --- -. - --- ... / -.--. .-.-.- -.--.- / . / --- ... / - .-. .- --- ... / -.--. -....- -.--.- --..-- / -.-. .... .- -- .- -.. --- ... / -.. . / -... .. - ... / . / -.. .- .... ... --..-- / .-. . ... .--. . -.-. - .. ...- .- -- . -. - . .-.-.- / --- ... / ... -- -... --- .-.. --- ... / ... --- / --- .-. --. .- -. .. --.. .- -.. --- ... / -.. . / ..-. --- .-. -- .- / .- / ... . / -.. . -.-. .. ..-. .-. .- .-. / .- / -- . -. ... .- --. . -- / -.-. --- -. ..-. --- .-. -- . / --- / .-. .. - -- --- / . / --- ... / .. -. - . .-. ...- .- .-.. --- ... / -.-. --- -- / --.- ..- . / .- .--. .- .-. . -.-. . -- .-.-.-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878E53-DA24-8EB1-E32B-13D6F5CA4847}"/>
              </a:ext>
            </a:extLst>
          </p:cNvPr>
          <p:cNvSpPr txBox="1"/>
          <p:nvPr/>
        </p:nvSpPr>
        <p:spPr>
          <a:xfrm>
            <a:off x="569843" y="6480313"/>
            <a:ext cx="404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Fonte: </a:t>
            </a:r>
            <a:r>
              <a:rPr lang="pt-PT" sz="1400" dirty="0">
                <a:solidFill>
                  <a:schemeClr val="tx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https://www.hipercultura.com/codigo-morse/</a:t>
            </a:r>
            <a:endParaRPr lang="pt-PT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5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6"/>
            <a:ext cx="3694288" cy="2994377"/>
          </a:xfrm>
        </p:spPr>
        <p:txBody>
          <a:bodyPr>
            <a:normAutofit/>
          </a:bodyPr>
          <a:lstStyle/>
          <a:p>
            <a:r>
              <a:rPr lang="pt-PT" dirty="0"/>
              <a:t>Loop</a:t>
            </a:r>
          </a:p>
          <a:p>
            <a:pPr lvl="1"/>
            <a:r>
              <a:rPr lang="pt-PT" sz="1900" dirty="0"/>
              <a:t>Se não estiver a processar mensagens, verifica estado dos botões, estado do potenciómetro e existência de mensagens para processar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731C5D-74ED-AD7B-5472-41637410C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19" y="487892"/>
            <a:ext cx="4659236" cy="566111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B9B460-3015-5B2B-0556-F0805FA77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19"/>
          <a:stretch/>
        </p:blipFill>
        <p:spPr>
          <a:xfrm>
            <a:off x="7679391" y="4884901"/>
            <a:ext cx="3826807" cy="1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9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6"/>
            <a:ext cx="4098233" cy="2994377"/>
          </a:xfrm>
        </p:spPr>
        <p:txBody>
          <a:bodyPr>
            <a:normAutofit/>
          </a:bodyPr>
          <a:lstStyle/>
          <a:p>
            <a:r>
              <a:rPr lang="pt-PT" dirty="0"/>
              <a:t>Loop</a:t>
            </a:r>
          </a:p>
          <a:p>
            <a:pPr lvl="1"/>
            <a:r>
              <a:rPr lang="pt-PT" sz="1900" dirty="0"/>
              <a:t>Se existir uma mensagem a processar, ativa led vermelho e chama a função </a:t>
            </a:r>
            <a:r>
              <a:rPr lang="pt-PT" sz="1900" dirty="0" err="1"/>
              <a:t>processa_mensagem</a:t>
            </a:r>
            <a:r>
              <a:rPr lang="pt-PT" sz="1900" dirty="0"/>
              <a:t> para reproduzir a mensagem em código morse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688CD40-0B8E-1E88-B426-E1F7C0BD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1244254"/>
            <a:ext cx="5659300" cy="45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08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6"/>
            <a:ext cx="4098233" cy="4311743"/>
          </a:xfrm>
        </p:spPr>
        <p:txBody>
          <a:bodyPr>
            <a:normAutofit/>
          </a:bodyPr>
          <a:lstStyle/>
          <a:p>
            <a:r>
              <a:rPr lang="pt-PT" sz="1900" dirty="0"/>
              <a:t>Função </a:t>
            </a:r>
            <a:r>
              <a:rPr lang="pt-PT" sz="1900" dirty="0" err="1"/>
              <a:t>processa_mensagem</a:t>
            </a:r>
            <a:endParaRPr lang="pt-PT" sz="1900" dirty="0"/>
          </a:p>
          <a:p>
            <a:pPr lvl="1"/>
            <a:r>
              <a:rPr lang="pt-PT" sz="1700" dirty="0"/>
              <a:t>Recebe a mensagem a ser reproduzida em morse;</a:t>
            </a:r>
          </a:p>
          <a:p>
            <a:pPr lvl="1"/>
            <a:r>
              <a:rPr lang="pt-PT" sz="1700" dirty="0"/>
              <a:t>Percorre a mensagem carater a carater e fazer os espaçamentos entre carateres, letras e palavras;</a:t>
            </a:r>
          </a:p>
          <a:p>
            <a:pPr lvl="1"/>
            <a:r>
              <a:rPr lang="pt-PT" sz="1700" dirty="0"/>
              <a:t>Pelo código ASCII do carater, determina a sequência de pontos e traços que representam o carater e envia essa sequência para a função morse para ser reproduzida.</a:t>
            </a:r>
          </a:p>
          <a:p>
            <a:pPr lvl="1"/>
            <a:endParaRPr lang="pt-PT" sz="17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3D396B-2F6E-87DB-7A2C-FF337A9A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87" y="318850"/>
            <a:ext cx="5259456" cy="62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59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19816-88AA-DDA1-CC48-0666E47B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Programação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000225-C5E2-8330-2E54-DFCEE9181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6"/>
            <a:ext cx="4098233" cy="4311743"/>
          </a:xfrm>
        </p:spPr>
        <p:txBody>
          <a:bodyPr>
            <a:normAutofit/>
          </a:bodyPr>
          <a:lstStyle/>
          <a:p>
            <a:r>
              <a:rPr lang="pt-PT" sz="1900" dirty="0"/>
              <a:t>Função morse</a:t>
            </a:r>
          </a:p>
          <a:p>
            <a:pPr lvl="1"/>
            <a:r>
              <a:rPr lang="pt-PT" sz="1700" dirty="0"/>
              <a:t>Recebe a sequencia de pontos e traços a reproduzir;</a:t>
            </a:r>
          </a:p>
          <a:p>
            <a:pPr lvl="1"/>
            <a:r>
              <a:rPr lang="pt-PT" sz="1700" dirty="0"/>
              <a:t>Percorre a sequência de pontos e traços a reproduzir</a:t>
            </a:r>
          </a:p>
          <a:p>
            <a:pPr lvl="1"/>
            <a:r>
              <a:rPr lang="pt-PT" sz="1700" dirty="0"/>
              <a:t>Faz o espaçamento entre pontos e traços (</a:t>
            </a:r>
            <a:r>
              <a:rPr lang="pt-PT" sz="1700" dirty="0" err="1"/>
              <a:t>duraçãoDITS</a:t>
            </a:r>
            <a:r>
              <a:rPr lang="pt-PT" sz="1700" dirty="0"/>
              <a:t>).</a:t>
            </a:r>
          </a:p>
          <a:p>
            <a:pPr lvl="1"/>
            <a:r>
              <a:rPr lang="pt-PT" sz="1700" dirty="0"/>
              <a:t>Reproduz o tom selecionado (TONS[</a:t>
            </a:r>
            <a:r>
              <a:rPr lang="pt-PT" sz="1700" dirty="0" err="1"/>
              <a:t>btnOn</a:t>
            </a:r>
            <a:r>
              <a:rPr lang="pt-PT" sz="1700" dirty="0"/>
              <a:t>]) ou acende a luz (MORSEPIN), durante o tempo definido para o ponto (</a:t>
            </a:r>
            <a:r>
              <a:rPr lang="pt-PT" sz="1700" dirty="0" err="1"/>
              <a:t>duracaoDITS</a:t>
            </a:r>
            <a:r>
              <a:rPr lang="pt-PT" sz="1700" dirty="0"/>
              <a:t>) ou o tempo definido para o traço (</a:t>
            </a:r>
            <a:r>
              <a:rPr lang="pt-PT" sz="1700" dirty="0" err="1"/>
              <a:t>duracaoDAHS</a:t>
            </a:r>
            <a:r>
              <a:rPr lang="pt-PT" sz="1700" dirty="0"/>
              <a:t>);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DF0128-0F54-8BEE-48F5-E678DD68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86" y="914535"/>
            <a:ext cx="5476184" cy="55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D5911-F80E-257D-04ED-15025F12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Produto final</a:t>
            </a:r>
          </a:p>
        </p:txBody>
      </p:sp>
      <p:pic>
        <p:nvPicPr>
          <p:cNvPr id="11" name="49c57089-df36-4833-b8b2-9fa60d26ea20">
            <a:hlinkClick r:id="" action="ppaction://media"/>
            <a:extLst>
              <a:ext uri="{FF2B5EF4-FFF2-40B4-BE49-F238E27FC236}">
                <a16:creationId xmlns:a16="http://schemas.microsoft.com/office/drawing/2014/main" id="{288BE379-C02A-A7B3-5FDA-1B0612F15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1548" y="1669844"/>
            <a:ext cx="8458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2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D5911-F80E-257D-04ED-15025F12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Projeto morse em execução</a:t>
            </a:r>
          </a:p>
        </p:txBody>
      </p:sp>
      <p:pic>
        <p:nvPicPr>
          <p:cNvPr id="12" name="8db65034-9b41-41cd-b418-b6b789577d26">
            <a:hlinkClick r:id="" action="ppaction://media"/>
            <a:extLst>
              <a:ext uri="{FF2B5EF4-FFF2-40B4-BE49-F238E27FC236}">
                <a16:creationId xmlns:a16="http://schemas.microsoft.com/office/drawing/2014/main" id="{6758ED2F-BC7C-B7EF-D162-826FBDD2B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1735989"/>
            <a:ext cx="8458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B1EDA-3D60-3DFF-021F-67EC5866B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616" y="1195641"/>
            <a:ext cx="7197726" cy="2421464"/>
          </a:xfrm>
        </p:spPr>
        <p:txBody>
          <a:bodyPr>
            <a:noAutofit/>
          </a:bodyPr>
          <a:lstStyle/>
          <a:p>
            <a:pPr algn="l"/>
            <a:r>
              <a:rPr lang="pt-PT" sz="80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MORSE</a:t>
            </a:r>
            <a:br>
              <a:rPr lang="pt-PT" sz="80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t-PT" sz="80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-- --- .-. ... 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D404C9-C402-087F-548A-1A5D5D7A9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16" y="4292967"/>
            <a:ext cx="7197726" cy="1405467"/>
          </a:xfrm>
        </p:spPr>
        <p:txBody>
          <a:bodyPr>
            <a:normAutofit/>
          </a:bodyPr>
          <a:lstStyle/>
          <a:p>
            <a:pPr algn="l"/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Trabalho realizado por: António Rodrigues Fernandes Novo</a:t>
            </a:r>
          </a:p>
          <a:p>
            <a:pPr algn="l"/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Ação de formação: Programação de </a:t>
            </a:r>
            <a:r>
              <a:rPr lang="pt-PT" sz="1400" dirty="0" err="1">
                <a:solidFill>
                  <a:schemeClr val="tx1">
                    <a:lumMod val="65000"/>
                  </a:schemeClr>
                </a:solidFill>
              </a:rPr>
              <a:t>Arduinos</a:t>
            </a:r>
            <a:endParaRPr lang="pt-PT" sz="1400" dirty="0">
              <a:solidFill>
                <a:schemeClr val="tx1">
                  <a:lumMod val="65000"/>
                </a:schemeClr>
              </a:solidFill>
            </a:endParaRPr>
          </a:p>
          <a:p>
            <a:pPr algn="l"/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@ ANPRI 2024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8FE260-75DE-6A03-BAB0-977B6CC43BC6}"/>
              </a:ext>
            </a:extLst>
          </p:cNvPr>
          <p:cNvSpPr txBox="1"/>
          <p:nvPr/>
        </p:nvSpPr>
        <p:spPr>
          <a:xfrm>
            <a:off x="5910470" y="3617105"/>
            <a:ext cx="60694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b="1" dirty="0"/>
              <a:t>FIM!</a:t>
            </a:r>
          </a:p>
          <a:p>
            <a:pPr algn="ctr"/>
            <a:r>
              <a:rPr lang="pt-PT" sz="6600" b="1" dirty="0"/>
              <a:t>..-. .. -- -.-.--</a:t>
            </a:r>
          </a:p>
        </p:txBody>
      </p:sp>
    </p:spTree>
    <p:extLst>
      <p:ext uri="{BB962C8B-B14F-4D97-AF65-F5344CB8AC3E}">
        <p14:creationId xmlns:p14="http://schemas.microsoft.com/office/powerpoint/2010/main" val="344938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7C6D5-D3B0-81DE-C2FF-142F92CF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84DB90-530A-8228-D9E3-50FC8962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675242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400" dirty="0"/>
              <a:t>Podendo ser transmitido através de pulsos elétricos, de ondas eletromagnéticas pelo rádio, do som e de sinais visuais como luzes piscando, o Código Morse é a única forma de modulação existente que pode ser entendido por uma pessoa sem a uso de computadores. Ele também pode ser utilizado em qualquer idioma que utilize o alfabeto latino.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EB0D51-1115-22E1-9F35-A91D53252563}"/>
              </a:ext>
            </a:extLst>
          </p:cNvPr>
          <p:cNvSpPr txBox="1"/>
          <p:nvPr/>
        </p:nvSpPr>
        <p:spPr>
          <a:xfrm>
            <a:off x="6718852" y="1231642"/>
            <a:ext cx="518167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.--. --- -.. . -. -.. --- / ... . .-. / - .-. .- -. ... -- .. - .. -.. --- / .- - .-. .- ...- ... / -.. . / .--. ..- .-.. ... --- ... / . .-.. - .-. .. -.-. --- ... --..-- / -.. . / --- -. -.. .- ... / . .-.. . - .-. --- -- .- --. -. - .. -.-. .- ... / .--. . .-.. --- / .-. -.. .. --- --..-- / -.. --- / ... --- -- / . / -.. . / ... .. -. .- .. ... / ...- .. ... ..- .- .. ... / -.-. --- -- --- / .-.. ..- --.. . ... / .--. .. ... -.-. .- -. -.. --- --..-- / --- / -.-. -.. .. --. --- / -- --- .-. ... . / / .- / -. .. -.-. .- / ..-. --- .-. -- .- / -.. . / -- --- -.. ..- .-.. .- --- / . -..- .. ... - . -. - . / --.- ..- . / .--. --- -.. . / ... . .-. / . -. - . -. -.. .. -.. --- / .--. --- .-. / ..- -- .- / .--. . ... ... --- .- / ... . -- / .- / ..- ... --- / -.. . / -.-. --- -- .--. ..- - .- -.. --- .-. . ... .-.-.- / . .-.. . / - .- -- -... -- / .--. --- -.. . / ... . .-. / ..- - .. .-.. .. --.. .- -.. --- / . -- / --.- ..- .- .-.. --.- ..- . .-. / .. -.. .. --- -- .- / --.- ..- . / ..- - .. .-.. .. --.. . / --- / .- .-.. ..-. .- -... . - --- / .-.. .- - .. -. --- .-.-.-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195A78-DD8E-8152-4F39-48DDAD0AC3DE}"/>
              </a:ext>
            </a:extLst>
          </p:cNvPr>
          <p:cNvSpPr txBox="1"/>
          <p:nvPr/>
        </p:nvSpPr>
        <p:spPr>
          <a:xfrm>
            <a:off x="569843" y="6480313"/>
            <a:ext cx="404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Fonte: </a:t>
            </a:r>
            <a:r>
              <a:rPr lang="pt-PT" sz="1400" dirty="0">
                <a:solidFill>
                  <a:schemeClr val="tx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https://www.hipercultura.com/codigo-morse/</a:t>
            </a:r>
            <a:endParaRPr lang="pt-PT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7C6D5-D3B0-81DE-C2FF-142F92CF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Um pouco de história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84DB90-530A-8228-D9E3-50FC8962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2147"/>
            <a:ext cx="7451034" cy="231677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400" dirty="0"/>
              <a:t>Criado por Samuel Morse em 1835, o código Morse surgiu para ser a linguagem utilizada na transmissão de mensagens através do telégrafo elétrico. O aparelho funcionava emitindo pulsos elétricos através de cabos a um </a:t>
            </a:r>
            <a:r>
              <a:rPr lang="pt-PT" sz="2400" dirty="0" err="1"/>
              <a:t>eletroímã</a:t>
            </a:r>
            <a:r>
              <a:rPr lang="pt-PT" sz="2400" dirty="0"/>
              <a:t> que, por sua vez, recebia a mensagem e fazia o registro dos sinais em uma fita de papel.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0CE7F6-3B22-E073-1262-B982D514F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" t="9466" r="2620" b="5737"/>
          <a:stretch/>
        </p:blipFill>
        <p:spPr>
          <a:xfrm>
            <a:off x="1210920" y="4195151"/>
            <a:ext cx="4280452" cy="23167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7E247FA-1983-C2D0-F964-769EF8758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r="13569" b="5899"/>
          <a:stretch/>
        </p:blipFill>
        <p:spPr>
          <a:xfrm>
            <a:off x="7507546" y="4098923"/>
            <a:ext cx="3871620" cy="25092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54A375D-08F7-5D9C-2104-6FFC7E4AD4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7" t="4377" r="25536" b="9131"/>
          <a:stretch/>
        </p:blipFill>
        <p:spPr>
          <a:xfrm>
            <a:off x="8586100" y="821635"/>
            <a:ext cx="3211787" cy="299499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CC68D7-685D-39A1-3A22-ED5B4A35D90D}"/>
              </a:ext>
            </a:extLst>
          </p:cNvPr>
          <p:cNvSpPr txBox="1"/>
          <p:nvPr/>
        </p:nvSpPr>
        <p:spPr>
          <a:xfrm>
            <a:off x="569843" y="6480313"/>
            <a:ext cx="404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Fonte: </a:t>
            </a:r>
            <a:r>
              <a:rPr lang="pt-PT" sz="1400" dirty="0">
                <a:solidFill>
                  <a:schemeClr val="tx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https://www.hipercultura.com/codigo-morse/</a:t>
            </a:r>
            <a:endParaRPr lang="pt-PT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14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7C6D5-D3B0-81DE-C2FF-142F92CF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utilizar o Código Morse?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84DB90-530A-8228-D9E3-50FC8962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6"/>
            <a:ext cx="5246204" cy="410633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PT" sz="2400" dirty="0"/>
              <a:t>O Código Morse prima pela simplicidade. Seguindo a tabela de códigos é bastante fácil aprender a representação de cada sinal, lembrando que não se faz diferença entre letras maiúsculas ou minúsculas.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23E8BC-CC80-9700-2627-4F8ED40183E2}"/>
              </a:ext>
            </a:extLst>
          </p:cNvPr>
          <p:cNvSpPr txBox="1"/>
          <p:nvPr/>
        </p:nvSpPr>
        <p:spPr>
          <a:xfrm>
            <a:off x="569843" y="6480313"/>
            <a:ext cx="404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Fonte: </a:t>
            </a:r>
            <a:r>
              <a:rPr lang="pt-PT" sz="1400" dirty="0">
                <a:solidFill>
                  <a:schemeClr val="tx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https://www.hipercultura.com/codigo-morse/</a:t>
            </a:r>
            <a:endParaRPr lang="pt-PT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EE8B9A-5217-BF28-1AE6-CD364218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96" y="2290232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0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7C6D5-D3B0-81DE-C2FF-142F92CF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utilizar o Código Morse?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84DB90-530A-8228-D9E3-50FC8962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661" y="3570744"/>
            <a:ext cx="6296438" cy="267765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0076E1-0EE3-C726-A458-8E0A33AC9922}"/>
              </a:ext>
            </a:extLst>
          </p:cNvPr>
          <p:cNvSpPr txBox="1"/>
          <p:nvPr/>
        </p:nvSpPr>
        <p:spPr>
          <a:xfrm>
            <a:off x="569843" y="6480313"/>
            <a:ext cx="404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65000"/>
                  </a:schemeClr>
                </a:solidFill>
              </a:rPr>
              <a:t>Fonte: </a:t>
            </a:r>
            <a:r>
              <a:rPr lang="pt-PT" sz="1400" dirty="0">
                <a:solidFill>
                  <a:schemeClr val="tx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https://www.hipercultura.com/codigo-morse/</a:t>
            </a:r>
            <a:endParaRPr lang="pt-PT" sz="1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DB8644-7341-0BE8-EAC1-0D7E01482C0F}"/>
              </a:ext>
            </a:extLst>
          </p:cNvPr>
          <p:cNvSpPr txBox="1"/>
          <p:nvPr/>
        </p:nvSpPr>
        <p:spPr>
          <a:xfrm>
            <a:off x="569842" y="1905506"/>
            <a:ext cx="11092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PT" sz="2400" dirty="0"/>
              <a:t>Mais importante que reconhecer os </a:t>
            </a:r>
            <a:r>
              <a:rPr lang="pt-PT" sz="2400" dirty="0" err="1"/>
              <a:t>dits</a:t>
            </a:r>
            <a:r>
              <a:rPr lang="pt-PT" sz="2400" dirty="0"/>
              <a:t> (pontos) e </a:t>
            </a:r>
            <a:r>
              <a:rPr lang="pt-PT" sz="2400" dirty="0" err="1"/>
              <a:t>dahs</a:t>
            </a:r>
            <a:r>
              <a:rPr lang="pt-PT" sz="2400" dirty="0"/>
              <a:t> (traços), é preciso saber reconhecer os intervalos entre letras e palavras. São quatro:</a:t>
            </a:r>
          </a:p>
          <a:p>
            <a:pPr marL="0" indent="0" algn="just">
              <a:buNone/>
            </a:pPr>
            <a:endParaRPr lang="pt-PT" sz="2400" dirty="0"/>
          </a:p>
          <a:p>
            <a:pPr marL="457200" lvl="1" indent="0" algn="just">
              <a:buNone/>
            </a:pPr>
            <a:r>
              <a:rPr lang="pt-PT" sz="2400" dirty="0"/>
              <a:t>1. Intervalo entre caracteres (entre pontos e traços)</a:t>
            </a:r>
          </a:p>
          <a:p>
            <a:pPr marL="457200" lvl="1" indent="0" algn="just">
              <a:buNone/>
            </a:pPr>
            <a:r>
              <a:rPr lang="pt-PT" sz="2400" dirty="0"/>
              <a:t>2. Intervalo curto (entre letras)</a:t>
            </a:r>
          </a:p>
          <a:p>
            <a:pPr marL="457200" lvl="1" indent="0" algn="just">
              <a:buNone/>
            </a:pPr>
            <a:r>
              <a:rPr lang="pt-PT" sz="2400" dirty="0"/>
              <a:t>3. Intervalo médio (entre palavras)</a:t>
            </a:r>
          </a:p>
          <a:p>
            <a:pPr marL="457200" lvl="1" indent="0" algn="just">
              <a:buNone/>
            </a:pPr>
            <a:r>
              <a:rPr lang="pt-PT" sz="2400" dirty="0"/>
              <a:t>4. Intervalo longo (entre frases)</a:t>
            </a:r>
          </a:p>
          <a:p>
            <a:pPr marL="457200" lvl="1" indent="0" algn="just">
              <a:buNone/>
            </a:pPr>
            <a:endParaRPr lang="pt-PT" sz="2400" dirty="0"/>
          </a:p>
          <a:p>
            <a:pPr algn="just"/>
            <a:r>
              <a:rPr lang="pt-PT" sz="2400" dirty="0"/>
              <a:t>Lendo no papel é fácil de identificar, mas para o som e o piscar de luzes fica um pouco mais complicado. Um </a:t>
            </a:r>
            <a:r>
              <a:rPr lang="pt-PT" sz="2400" dirty="0" err="1"/>
              <a:t>dah</a:t>
            </a:r>
            <a:r>
              <a:rPr lang="pt-PT" sz="2400" dirty="0"/>
              <a:t> tem a duração de 3 </a:t>
            </a:r>
            <a:r>
              <a:rPr lang="pt-PT" sz="2400" dirty="0" err="1"/>
              <a:t>dits</a:t>
            </a:r>
            <a:r>
              <a:rPr lang="pt-PT" sz="2400" dirty="0"/>
              <a:t> e o tempo de um </a:t>
            </a:r>
            <a:r>
              <a:rPr lang="pt-PT" sz="2400" dirty="0" err="1"/>
              <a:t>dit</a:t>
            </a:r>
            <a:r>
              <a:rPr lang="pt-PT" sz="2400" dirty="0"/>
              <a:t> é utilizado para o intervalo entre caracteres, o de um </a:t>
            </a:r>
            <a:r>
              <a:rPr lang="pt-PT" sz="2400" dirty="0" err="1"/>
              <a:t>dah</a:t>
            </a:r>
            <a:r>
              <a:rPr lang="pt-PT" sz="2400" dirty="0"/>
              <a:t> para os intervalos curtos. Usa-se o período de 7 </a:t>
            </a:r>
            <a:r>
              <a:rPr lang="pt-PT" sz="2400" dirty="0" err="1"/>
              <a:t>dits</a:t>
            </a:r>
            <a:r>
              <a:rPr lang="pt-PT" sz="2400" dirty="0"/>
              <a:t> para o intervalo médio e 4 </a:t>
            </a:r>
            <a:r>
              <a:rPr lang="pt-PT" sz="2400" dirty="0" err="1"/>
              <a:t>dahs</a:t>
            </a:r>
            <a:r>
              <a:rPr lang="pt-PT" sz="2400" dirty="0"/>
              <a:t> para o Intervalo longo.</a:t>
            </a:r>
          </a:p>
        </p:txBody>
      </p:sp>
    </p:spTree>
    <p:extLst>
      <p:ext uri="{BB962C8B-B14F-4D97-AF65-F5344CB8AC3E}">
        <p14:creationId xmlns:p14="http://schemas.microsoft.com/office/powerpoint/2010/main" val="2237975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3DCC2-E5CC-0D83-2400-5EF68AAE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Projeto MORSE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7FE27D-FD17-B532-DD8A-DA39894FC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63163"/>
            <a:ext cx="10446025" cy="44641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2400" dirty="0"/>
              <a:t>O projeto MORSE foi idealizado e desenvolvido no âmbito do curso de Programação com </a:t>
            </a:r>
            <a:r>
              <a:rPr lang="pt-PT" sz="2400" dirty="0" err="1"/>
              <a:t>Arduinos</a:t>
            </a:r>
            <a:r>
              <a:rPr lang="pt-PT" sz="2400" dirty="0"/>
              <a:t>, promovido pela Associação Nacional de Professores de Informática, e visa a consolidação e aplicação prática dos conhecimentos adquiridos ao longo do processo de formação. </a:t>
            </a:r>
          </a:p>
          <a:p>
            <a:pPr marL="0" indent="0" algn="just">
              <a:buNone/>
            </a:pPr>
            <a:r>
              <a:rPr lang="pt-PT" sz="2400" dirty="0"/>
              <a:t>O projeto MORSE tem como objetivo converter e reproduzir mensagens, inseridas pelo utilizador através da consola, em código morse. O código morse gerado pode ser reproduzido sob a forma de som ou de luz. No caso de a reprodução do código morse ser realizada através de som, é possível selecionar uma de três tonalidades. É possível aumentar ou diminuir o ritmo de reprodução do código morse. O ritmo de reprodução do código morse aplica-se à reprodução sob a forma sonora ou luminosa.</a:t>
            </a:r>
          </a:p>
        </p:txBody>
      </p:sp>
    </p:spTree>
    <p:extLst>
      <p:ext uri="{BB962C8B-B14F-4D97-AF65-F5344CB8AC3E}">
        <p14:creationId xmlns:p14="http://schemas.microsoft.com/office/powerpoint/2010/main" val="128518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1B8A9-5895-0080-2F91-FF7D70D2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Idealização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36465E-97A8-5017-8DA4-4AA889B93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77023"/>
            <a:ext cx="11002616" cy="4563533"/>
          </a:xfrm>
        </p:spPr>
        <p:txBody>
          <a:bodyPr>
            <a:noAutofit/>
          </a:bodyPr>
          <a:lstStyle/>
          <a:p>
            <a:r>
              <a:rPr lang="pt-PT" sz="2400" dirty="0"/>
              <a:t>Através do potenciómetro o utilizador pode aumentar ou diminuir o ritmo da reprodução do código morse sonoro ou luminoso;</a:t>
            </a:r>
          </a:p>
          <a:p>
            <a:r>
              <a:rPr lang="pt-PT" sz="2400" dirty="0"/>
              <a:t>Através dos quatro botões de pressão, o utilizador pode selecionar entre três tonalidades sonoras ou o modo luminoso;</a:t>
            </a:r>
          </a:p>
          <a:p>
            <a:r>
              <a:rPr lang="pt-PT" sz="2400" dirty="0"/>
              <a:t>A tonalidade sonora selecionada é identificada por um led verde aceso, o modo luminoso selecionado é identificado por led amarelo aceso;</a:t>
            </a:r>
          </a:p>
          <a:p>
            <a:r>
              <a:rPr lang="pt-PT" sz="2400" dirty="0"/>
              <a:t>Após a mensagem ser introduzida na consola e enviada para o </a:t>
            </a:r>
            <a:r>
              <a:rPr lang="pt-PT" sz="2400" dirty="0" err="1"/>
              <a:t>Arduino</a:t>
            </a:r>
            <a:r>
              <a:rPr lang="pt-PT" sz="2400" dirty="0"/>
              <a:t>, o led vermelho acende e fica aceso durante toda o processo de reprodução sonora ou luminosa da mensagem em código morse;</a:t>
            </a:r>
          </a:p>
          <a:p>
            <a:r>
              <a:rPr lang="pt-PT" sz="2400" dirty="0"/>
              <a:t>Durante a reprodução da mensagem em código morse não é possível alterar o modo de reprodução nem o ritmo nem os tons do código morse; </a:t>
            </a:r>
          </a:p>
        </p:txBody>
      </p:sp>
    </p:spTree>
    <p:extLst>
      <p:ext uri="{BB962C8B-B14F-4D97-AF65-F5344CB8AC3E}">
        <p14:creationId xmlns:p14="http://schemas.microsoft.com/office/powerpoint/2010/main" val="147104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BBE3E-747E-6E12-FFC7-44C799F0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Material necessário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FCD6425-252D-1517-1F03-78BC28D5D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582" y="1828919"/>
            <a:ext cx="4482617" cy="47441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dirty="0"/>
              <a:t>1x - </a:t>
            </a:r>
            <a:r>
              <a:rPr lang="pt-PT" dirty="0" err="1"/>
              <a:t>Arduino</a:t>
            </a:r>
            <a:r>
              <a:rPr lang="pt-PT" dirty="0"/>
              <a:t> Uno com respetivo cabo </a:t>
            </a:r>
            <a:r>
              <a:rPr lang="pt-PT" dirty="0" err="1"/>
              <a:t>Usb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1x - </a:t>
            </a:r>
            <a:r>
              <a:rPr lang="pt-PT" dirty="0" err="1"/>
              <a:t>Breadboard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1x – Potenciómetro;</a:t>
            </a:r>
          </a:p>
          <a:p>
            <a:pPr marL="0" indent="0">
              <a:buNone/>
            </a:pPr>
            <a:r>
              <a:rPr lang="pt-PT" dirty="0"/>
              <a:t>4x – Botão de pressão;</a:t>
            </a:r>
          </a:p>
          <a:p>
            <a:pPr marL="0" indent="0">
              <a:buNone/>
            </a:pPr>
            <a:r>
              <a:rPr lang="pt-PT" dirty="0"/>
              <a:t>1x – </a:t>
            </a:r>
            <a:r>
              <a:rPr lang="pt-PT" dirty="0" err="1"/>
              <a:t>Buzzer</a:t>
            </a:r>
            <a:r>
              <a:rPr lang="pt-PT" dirty="0"/>
              <a:t> passivo</a:t>
            </a:r>
          </a:p>
          <a:p>
            <a:pPr marL="0" indent="0">
              <a:buNone/>
            </a:pPr>
            <a:r>
              <a:rPr lang="pt-PT" dirty="0"/>
              <a:t>4x – </a:t>
            </a:r>
            <a:r>
              <a:rPr lang="pt-PT" dirty="0" err="1"/>
              <a:t>Resistencia</a:t>
            </a:r>
            <a:r>
              <a:rPr lang="pt-PT" dirty="0"/>
              <a:t> 10 </a:t>
            </a:r>
            <a:r>
              <a:rPr lang="pt-PT" dirty="0" err="1"/>
              <a:t>kOhms</a:t>
            </a:r>
            <a:endParaRPr lang="pt-PT" dirty="0"/>
          </a:p>
          <a:p>
            <a:pPr marL="0" indent="0">
              <a:buNone/>
            </a:pPr>
            <a:r>
              <a:rPr lang="pt-PT" dirty="0"/>
              <a:t>3x – Resistência 220 Ohms</a:t>
            </a:r>
          </a:p>
          <a:p>
            <a:pPr marL="0" indent="0">
              <a:buNone/>
            </a:pPr>
            <a:r>
              <a:rPr lang="pt-PT" dirty="0"/>
              <a:t>3x – Led verde</a:t>
            </a:r>
          </a:p>
          <a:p>
            <a:pPr marL="0" indent="0">
              <a:buNone/>
            </a:pPr>
            <a:r>
              <a:rPr lang="pt-PT" dirty="0"/>
              <a:t>1x – Led amarelo</a:t>
            </a:r>
          </a:p>
          <a:p>
            <a:pPr marL="0" indent="0">
              <a:buNone/>
            </a:pPr>
            <a:r>
              <a:rPr lang="pt-PT" dirty="0"/>
              <a:t>1x – Led vermelho</a:t>
            </a:r>
          </a:p>
          <a:p>
            <a:pPr marL="0" indent="0">
              <a:buNone/>
            </a:pPr>
            <a:r>
              <a:rPr lang="pt-PT" dirty="0"/>
              <a:t>1x – Led branco</a:t>
            </a:r>
          </a:p>
          <a:p>
            <a:pPr marL="0" indent="0">
              <a:buNone/>
            </a:pPr>
            <a:r>
              <a:rPr lang="pt-PT" dirty="0"/>
              <a:t>Fios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FF0DDF-7E35-C4FA-BFD6-2EA4080924E5}"/>
              </a:ext>
            </a:extLst>
          </p:cNvPr>
          <p:cNvSpPr txBox="1"/>
          <p:nvPr/>
        </p:nvSpPr>
        <p:spPr>
          <a:xfrm>
            <a:off x="621093" y="1717706"/>
            <a:ext cx="54749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/>
              <a:t>Para a implementação do projeto MORSE vai ser necessário o seguinte conjunto de componentes/materiais: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983B45-5917-241F-AFCB-2750EC41F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034651"/>
            <a:ext cx="5277677" cy="35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8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1685</TotalTime>
  <Words>2150</Words>
  <Application>Microsoft Office PowerPoint</Application>
  <PresentationFormat>Ecrã Panorâmico</PresentationFormat>
  <Paragraphs>115</Paragraphs>
  <Slides>26</Slides>
  <Notes>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Celestial</vt:lpstr>
      <vt:lpstr>MORSE -- --- .-. ... .</vt:lpstr>
      <vt:lpstr>Introdução</vt:lpstr>
      <vt:lpstr>Introdução</vt:lpstr>
      <vt:lpstr>Um pouco de história</vt:lpstr>
      <vt:lpstr>Como utilizar o Código Morse?</vt:lpstr>
      <vt:lpstr>Como utilizar o Código Morse?</vt:lpstr>
      <vt:lpstr>Projeto MORSE</vt:lpstr>
      <vt:lpstr>Idealização</vt:lpstr>
      <vt:lpstr>Material necessário</vt:lpstr>
      <vt:lpstr>Esquema</vt:lpstr>
      <vt:lpstr>Planeamento</vt:lpstr>
      <vt:lpstr>Montagem</vt:lpstr>
      <vt:lpstr>Montagem</vt:lpstr>
      <vt:lpstr>Montagem</vt:lpstr>
      <vt:lpstr>Montagem</vt:lpstr>
      <vt:lpstr>Programação</vt:lpstr>
      <vt:lpstr>Programação</vt:lpstr>
      <vt:lpstr>Programação</vt:lpstr>
      <vt:lpstr>Programação</vt:lpstr>
      <vt:lpstr>Programação</vt:lpstr>
      <vt:lpstr>Programação</vt:lpstr>
      <vt:lpstr>Programação</vt:lpstr>
      <vt:lpstr>Programação</vt:lpstr>
      <vt:lpstr>Produto final</vt:lpstr>
      <vt:lpstr>Projeto morse em execução</vt:lpstr>
      <vt:lpstr>MORSE -- --- .-. ... 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MORSE -- --- .-. ... .</dc:title>
  <dc:creator>António Novo</dc:creator>
  <cp:lastModifiedBy>António Novo</cp:lastModifiedBy>
  <cp:revision>7</cp:revision>
  <dcterms:created xsi:type="dcterms:W3CDTF">2024-03-13T12:08:11Z</dcterms:created>
  <dcterms:modified xsi:type="dcterms:W3CDTF">2024-03-14T16:13:52Z</dcterms:modified>
</cp:coreProperties>
</file>